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8" r:id="rId3"/>
    <p:sldId id="259" r:id="rId4"/>
    <p:sldId id="260" r:id="rId5"/>
    <p:sldId id="261" r:id="rId6"/>
    <p:sldId id="262" r:id="rId7"/>
    <p:sldId id="265" r:id="rId8"/>
    <p:sldId id="269" r:id="rId9"/>
    <p:sldId id="267" r:id="rId10"/>
    <p:sldId id="274" r:id="rId11"/>
    <p:sldId id="270" r:id="rId12"/>
    <p:sldId id="271" r:id="rId13"/>
    <p:sldId id="268" r:id="rId14"/>
    <p:sldId id="273" r:id="rId15"/>
    <p:sldId id="272" r:id="rId16"/>
    <p:sldId id="266" r:id="rId17"/>
    <p:sldId id="276" r:id="rId18"/>
    <p:sldId id="277" r:id="rId19"/>
    <p:sldId id="279" r:id="rId20"/>
    <p:sldId id="280" r:id="rId21"/>
    <p:sldId id="282" r:id="rId22"/>
    <p:sldId id="281" r:id="rId23"/>
    <p:sldId id="283"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B70B97-F845-9710-E01C-AAC0EA9732CA}" v="324" dt="2024-04-15T06:51:51.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84155-4559-4F08-8FDE-8DAD06BC6FF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12F473C-1DAA-4DE1-8F61-845C633480C6}">
      <dgm:prSet/>
      <dgm:spPr/>
      <dgm:t>
        <a:bodyPr/>
        <a:lstStyle/>
        <a:p>
          <a:pPr>
            <a:lnSpc>
              <a:spcPct val="100000"/>
            </a:lnSpc>
          </a:pPr>
          <a:r>
            <a:rPr lang="en-US"/>
            <a:t>Load Data: It reads five different temperature datasets into pandas Data Frames.</a:t>
          </a:r>
        </a:p>
      </dgm:t>
    </dgm:pt>
    <dgm:pt modelId="{57FD887C-1A37-42C1-A0CC-E6AC6818A792}" type="parTrans" cxnId="{413ABA20-587B-4DA6-8994-FDAFFB3C55BC}">
      <dgm:prSet/>
      <dgm:spPr/>
      <dgm:t>
        <a:bodyPr/>
        <a:lstStyle/>
        <a:p>
          <a:endParaRPr lang="en-US"/>
        </a:p>
      </dgm:t>
    </dgm:pt>
    <dgm:pt modelId="{EADDFE8C-C5AA-4F46-A759-9982A2E66659}" type="sibTrans" cxnId="{413ABA20-587B-4DA6-8994-FDAFFB3C55BC}">
      <dgm:prSet/>
      <dgm:spPr/>
      <dgm:t>
        <a:bodyPr/>
        <a:lstStyle/>
        <a:p>
          <a:endParaRPr lang="en-US"/>
        </a:p>
      </dgm:t>
    </dgm:pt>
    <dgm:pt modelId="{EAC719D3-6799-4699-9FA9-80308C935786}">
      <dgm:prSet/>
      <dgm:spPr/>
      <dgm:t>
        <a:bodyPr/>
        <a:lstStyle/>
        <a:p>
          <a:pPr>
            <a:lnSpc>
              <a:spcPct val="100000"/>
            </a:lnSpc>
          </a:pPr>
          <a:r>
            <a:rPr lang="en-US"/>
            <a:t>Initial Analysis: It calculates and prints the number of missing values in each data frame and their dimensions</a:t>
          </a:r>
        </a:p>
      </dgm:t>
    </dgm:pt>
    <dgm:pt modelId="{290B12DE-893D-4FEC-A2CE-70AB629616FE}" type="parTrans" cxnId="{91E827DF-84D6-42FD-A2EE-22D25A2F6D86}">
      <dgm:prSet/>
      <dgm:spPr/>
      <dgm:t>
        <a:bodyPr/>
        <a:lstStyle/>
        <a:p>
          <a:endParaRPr lang="en-US"/>
        </a:p>
      </dgm:t>
    </dgm:pt>
    <dgm:pt modelId="{AC38A963-5D2B-46A3-A1BC-370958CF92ED}" type="sibTrans" cxnId="{91E827DF-84D6-42FD-A2EE-22D25A2F6D86}">
      <dgm:prSet/>
      <dgm:spPr/>
      <dgm:t>
        <a:bodyPr/>
        <a:lstStyle/>
        <a:p>
          <a:endParaRPr lang="en-US"/>
        </a:p>
      </dgm:t>
    </dgm:pt>
    <dgm:pt modelId="{45B8EFFE-37F7-4954-922E-D66AA3AFFC25}">
      <dgm:prSet/>
      <dgm:spPr/>
      <dgm:t>
        <a:bodyPr/>
        <a:lstStyle/>
        <a:p>
          <a:pPr>
            <a:lnSpc>
              <a:spcPct val="100000"/>
            </a:lnSpc>
          </a:pPr>
          <a:r>
            <a:rPr lang="en-US"/>
            <a:t>Clean Data: Drops all rows with missing values from the df_city Data Frame </a:t>
          </a:r>
        </a:p>
      </dgm:t>
    </dgm:pt>
    <dgm:pt modelId="{F3E10152-B0E4-4C38-82FF-934EDD67E9EE}" type="parTrans" cxnId="{851D2C3F-5FF6-4D14-AE50-F267A216F96C}">
      <dgm:prSet/>
      <dgm:spPr/>
      <dgm:t>
        <a:bodyPr/>
        <a:lstStyle/>
        <a:p>
          <a:endParaRPr lang="en-US"/>
        </a:p>
      </dgm:t>
    </dgm:pt>
    <dgm:pt modelId="{0400BE27-76A9-4079-818B-012B1260D671}" type="sibTrans" cxnId="{851D2C3F-5FF6-4D14-AE50-F267A216F96C}">
      <dgm:prSet/>
      <dgm:spPr/>
      <dgm:t>
        <a:bodyPr/>
        <a:lstStyle/>
        <a:p>
          <a:endParaRPr lang="en-US"/>
        </a:p>
      </dgm:t>
    </dgm:pt>
    <dgm:pt modelId="{1ECA7E53-D749-4648-A2EB-0F9E17B51D45}">
      <dgm:prSet/>
      <dgm:spPr/>
      <dgm:t>
        <a:bodyPr/>
        <a:lstStyle/>
        <a:p>
          <a:pPr>
            <a:lnSpc>
              <a:spcPct val="100000"/>
            </a:lnSpc>
          </a:pPr>
          <a:r>
            <a:rPr lang="en-US"/>
            <a:t>Post-cleaning Analysis: It reassesses and prints the count of missing values in each Data Frame to ensure that all missing data has been addressed </a:t>
          </a:r>
        </a:p>
      </dgm:t>
    </dgm:pt>
    <dgm:pt modelId="{E2EBE689-6DDD-4DCA-9948-9084AE1A41AC}" type="parTrans" cxnId="{E3E410EA-3868-4574-9102-4639953C08A1}">
      <dgm:prSet/>
      <dgm:spPr/>
      <dgm:t>
        <a:bodyPr/>
        <a:lstStyle/>
        <a:p>
          <a:endParaRPr lang="en-US"/>
        </a:p>
      </dgm:t>
    </dgm:pt>
    <dgm:pt modelId="{5F84B358-B536-44C2-ADE9-F3498A0DE725}" type="sibTrans" cxnId="{E3E410EA-3868-4574-9102-4639953C08A1}">
      <dgm:prSet/>
      <dgm:spPr/>
      <dgm:t>
        <a:bodyPr/>
        <a:lstStyle/>
        <a:p>
          <a:endParaRPr lang="en-US"/>
        </a:p>
      </dgm:t>
    </dgm:pt>
    <dgm:pt modelId="{51B65E0E-0EC0-45CA-9B85-121A70FA3643}">
      <dgm:prSet/>
      <dgm:spPr/>
      <dgm:t>
        <a:bodyPr/>
        <a:lstStyle/>
        <a:p>
          <a:pPr>
            <a:lnSpc>
              <a:spcPct val="100000"/>
            </a:lnSpc>
          </a:pPr>
          <a:r>
            <a:rPr lang="en-US"/>
            <a:t>Save Cleaned Data: The cleaned DataFrames are then saved back to CSV files for future use </a:t>
          </a:r>
        </a:p>
      </dgm:t>
    </dgm:pt>
    <dgm:pt modelId="{18293D0F-C717-4120-934E-070A0840A8CD}" type="parTrans" cxnId="{EB3D38BC-5282-4F3E-809A-1AB8197583D3}">
      <dgm:prSet/>
      <dgm:spPr/>
      <dgm:t>
        <a:bodyPr/>
        <a:lstStyle/>
        <a:p>
          <a:endParaRPr lang="en-US"/>
        </a:p>
      </dgm:t>
    </dgm:pt>
    <dgm:pt modelId="{55C5417B-D97F-4F19-B000-5ACDF2DBBD08}" type="sibTrans" cxnId="{EB3D38BC-5282-4F3E-809A-1AB8197583D3}">
      <dgm:prSet/>
      <dgm:spPr/>
      <dgm:t>
        <a:bodyPr/>
        <a:lstStyle/>
        <a:p>
          <a:endParaRPr lang="en-US"/>
        </a:p>
      </dgm:t>
    </dgm:pt>
    <dgm:pt modelId="{FA274156-DF5E-459D-BFEB-1983A25FD1A1}" type="pres">
      <dgm:prSet presAssocID="{27284155-4559-4F08-8FDE-8DAD06BC6FFF}" presName="root" presStyleCnt="0">
        <dgm:presLayoutVars>
          <dgm:dir/>
          <dgm:resizeHandles val="exact"/>
        </dgm:presLayoutVars>
      </dgm:prSet>
      <dgm:spPr/>
    </dgm:pt>
    <dgm:pt modelId="{9B0F2B36-0121-4AC1-AE01-A117943E7F29}" type="pres">
      <dgm:prSet presAssocID="{B12F473C-1DAA-4DE1-8F61-845C633480C6}" presName="compNode" presStyleCnt="0"/>
      <dgm:spPr/>
    </dgm:pt>
    <dgm:pt modelId="{CCE809E1-6AF9-4AEA-9A7A-7115102F9849}" type="pres">
      <dgm:prSet presAssocID="{B12F473C-1DAA-4DE1-8F61-845C633480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D18A9E8E-CFB9-415C-8F16-B46850CD4133}" type="pres">
      <dgm:prSet presAssocID="{B12F473C-1DAA-4DE1-8F61-845C633480C6}" presName="spaceRect" presStyleCnt="0"/>
      <dgm:spPr/>
    </dgm:pt>
    <dgm:pt modelId="{DAEAC2FF-B55D-4B69-9A43-3D10DCA48CB9}" type="pres">
      <dgm:prSet presAssocID="{B12F473C-1DAA-4DE1-8F61-845C633480C6}" presName="textRect" presStyleLbl="revTx" presStyleIdx="0" presStyleCnt="5">
        <dgm:presLayoutVars>
          <dgm:chMax val="1"/>
          <dgm:chPref val="1"/>
        </dgm:presLayoutVars>
      </dgm:prSet>
      <dgm:spPr/>
    </dgm:pt>
    <dgm:pt modelId="{6D8FD8DC-5C44-4F46-868C-35C1A66F0A87}" type="pres">
      <dgm:prSet presAssocID="{EADDFE8C-C5AA-4F46-A759-9982A2E66659}" presName="sibTrans" presStyleCnt="0"/>
      <dgm:spPr/>
    </dgm:pt>
    <dgm:pt modelId="{18891522-7C68-4021-9AF0-3859495FA973}" type="pres">
      <dgm:prSet presAssocID="{EAC719D3-6799-4699-9FA9-80308C935786}" presName="compNode" presStyleCnt="0"/>
      <dgm:spPr/>
    </dgm:pt>
    <dgm:pt modelId="{D2AFBDCC-9AA8-44DD-A34F-2E10326ED167}" type="pres">
      <dgm:prSet presAssocID="{EAC719D3-6799-4699-9FA9-80308C93578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C9E4DBB-5266-46B2-8D32-8D4C8E501864}" type="pres">
      <dgm:prSet presAssocID="{EAC719D3-6799-4699-9FA9-80308C935786}" presName="spaceRect" presStyleCnt="0"/>
      <dgm:spPr/>
    </dgm:pt>
    <dgm:pt modelId="{71006382-1DA6-4DAC-A945-B29D7AFB9157}" type="pres">
      <dgm:prSet presAssocID="{EAC719D3-6799-4699-9FA9-80308C935786}" presName="textRect" presStyleLbl="revTx" presStyleIdx="1" presStyleCnt="5">
        <dgm:presLayoutVars>
          <dgm:chMax val="1"/>
          <dgm:chPref val="1"/>
        </dgm:presLayoutVars>
      </dgm:prSet>
      <dgm:spPr/>
    </dgm:pt>
    <dgm:pt modelId="{22CA8858-4EB4-42AA-8280-31679873E2A3}" type="pres">
      <dgm:prSet presAssocID="{AC38A963-5D2B-46A3-A1BC-370958CF92ED}" presName="sibTrans" presStyleCnt="0"/>
      <dgm:spPr/>
    </dgm:pt>
    <dgm:pt modelId="{7F41E3AD-D1A6-4CCD-855A-FBC4F0742CE6}" type="pres">
      <dgm:prSet presAssocID="{45B8EFFE-37F7-4954-922E-D66AA3AFFC25}" presName="compNode" presStyleCnt="0"/>
      <dgm:spPr/>
    </dgm:pt>
    <dgm:pt modelId="{69FB5836-04CF-4884-9FAD-55BCBFCBE0F0}" type="pres">
      <dgm:prSet presAssocID="{45B8EFFE-37F7-4954-922E-D66AA3AFFC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Bar Chart"/>
        </a:ext>
      </dgm:extLst>
    </dgm:pt>
    <dgm:pt modelId="{56B56690-7988-4A41-A679-C5C21C5E7C30}" type="pres">
      <dgm:prSet presAssocID="{45B8EFFE-37F7-4954-922E-D66AA3AFFC25}" presName="spaceRect" presStyleCnt="0"/>
      <dgm:spPr/>
    </dgm:pt>
    <dgm:pt modelId="{DB443F34-78A3-4DC8-BBAA-22B162282F2A}" type="pres">
      <dgm:prSet presAssocID="{45B8EFFE-37F7-4954-922E-D66AA3AFFC25}" presName="textRect" presStyleLbl="revTx" presStyleIdx="2" presStyleCnt="5">
        <dgm:presLayoutVars>
          <dgm:chMax val="1"/>
          <dgm:chPref val="1"/>
        </dgm:presLayoutVars>
      </dgm:prSet>
      <dgm:spPr/>
    </dgm:pt>
    <dgm:pt modelId="{94348BBB-E7B4-484C-B494-441DA48C549B}" type="pres">
      <dgm:prSet presAssocID="{0400BE27-76A9-4079-818B-012B1260D671}" presName="sibTrans" presStyleCnt="0"/>
      <dgm:spPr/>
    </dgm:pt>
    <dgm:pt modelId="{E33DA052-2416-44CB-8C21-912C00E07F9B}" type="pres">
      <dgm:prSet presAssocID="{1ECA7E53-D749-4648-A2EB-0F9E17B51D45}" presName="compNode" presStyleCnt="0"/>
      <dgm:spPr/>
    </dgm:pt>
    <dgm:pt modelId="{BCE25B0B-A571-47E8-9981-762E727FFBD1}" type="pres">
      <dgm:prSet presAssocID="{1ECA7E53-D749-4648-A2EB-0F9E17B51D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41EE2BEA-CC92-41EC-9220-61EF952DDCF1}" type="pres">
      <dgm:prSet presAssocID="{1ECA7E53-D749-4648-A2EB-0F9E17B51D45}" presName="spaceRect" presStyleCnt="0"/>
      <dgm:spPr/>
    </dgm:pt>
    <dgm:pt modelId="{CCF3FEB5-BCFF-46BB-948C-FD7A4187DCEE}" type="pres">
      <dgm:prSet presAssocID="{1ECA7E53-D749-4648-A2EB-0F9E17B51D45}" presName="textRect" presStyleLbl="revTx" presStyleIdx="3" presStyleCnt="5">
        <dgm:presLayoutVars>
          <dgm:chMax val="1"/>
          <dgm:chPref val="1"/>
        </dgm:presLayoutVars>
      </dgm:prSet>
      <dgm:spPr/>
    </dgm:pt>
    <dgm:pt modelId="{22763E5C-0EE1-43A9-A684-CE9161CE5804}" type="pres">
      <dgm:prSet presAssocID="{5F84B358-B536-44C2-ADE9-F3498A0DE725}" presName="sibTrans" presStyleCnt="0"/>
      <dgm:spPr/>
    </dgm:pt>
    <dgm:pt modelId="{803EC64D-06B2-4B71-8096-06189FBB1745}" type="pres">
      <dgm:prSet presAssocID="{51B65E0E-0EC0-45CA-9B85-121A70FA3643}" presName="compNode" presStyleCnt="0"/>
      <dgm:spPr/>
    </dgm:pt>
    <dgm:pt modelId="{6640E5E2-35DC-4290-88DB-86D5152BA6A0}" type="pres">
      <dgm:prSet presAssocID="{51B65E0E-0EC0-45CA-9B85-121A70FA36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k"/>
        </a:ext>
      </dgm:extLst>
    </dgm:pt>
    <dgm:pt modelId="{CB23F714-7D49-4F62-8CB2-98118B838DEA}" type="pres">
      <dgm:prSet presAssocID="{51B65E0E-0EC0-45CA-9B85-121A70FA3643}" presName="spaceRect" presStyleCnt="0"/>
      <dgm:spPr/>
    </dgm:pt>
    <dgm:pt modelId="{4BA5EC54-05BC-4729-90EB-BC8CCD8C1A66}" type="pres">
      <dgm:prSet presAssocID="{51B65E0E-0EC0-45CA-9B85-121A70FA3643}" presName="textRect" presStyleLbl="revTx" presStyleIdx="4" presStyleCnt="5">
        <dgm:presLayoutVars>
          <dgm:chMax val="1"/>
          <dgm:chPref val="1"/>
        </dgm:presLayoutVars>
      </dgm:prSet>
      <dgm:spPr/>
    </dgm:pt>
  </dgm:ptLst>
  <dgm:cxnLst>
    <dgm:cxn modelId="{413ABA20-587B-4DA6-8994-FDAFFB3C55BC}" srcId="{27284155-4559-4F08-8FDE-8DAD06BC6FFF}" destId="{B12F473C-1DAA-4DE1-8F61-845C633480C6}" srcOrd="0" destOrd="0" parTransId="{57FD887C-1A37-42C1-A0CC-E6AC6818A792}" sibTransId="{EADDFE8C-C5AA-4F46-A759-9982A2E66659}"/>
    <dgm:cxn modelId="{851D2C3F-5FF6-4D14-AE50-F267A216F96C}" srcId="{27284155-4559-4F08-8FDE-8DAD06BC6FFF}" destId="{45B8EFFE-37F7-4954-922E-D66AA3AFFC25}" srcOrd="2" destOrd="0" parTransId="{F3E10152-B0E4-4C38-82FF-934EDD67E9EE}" sibTransId="{0400BE27-76A9-4079-818B-012B1260D671}"/>
    <dgm:cxn modelId="{AE3EED85-1FDC-47D1-8E02-A5546894F632}" type="presOf" srcId="{B12F473C-1DAA-4DE1-8F61-845C633480C6}" destId="{DAEAC2FF-B55D-4B69-9A43-3D10DCA48CB9}" srcOrd="0" destOrd="0" presId="urn:microsoft.com/office/officeart/2018/2/layout/IconLabelList"/>
    <dgm:cxn modelId="{05AB789D-9807-472D-B88A-6AEE24A065E9}" type="presOf" srcId="{27284155-4559-4F08-8FDE-8DAD06BC6FFF}" destId="{FA274156-DF5E-459D-BFEB-1983A25FD1A1}" srcOrd="0" destOrd="0" presId="urn:microsoft.com/office/officeart/2018/2/layout/IconLabelList"/>
    <dgm:cxn modelId="{9789E8A1-1D87-4C2E-B5C9-ECA8278F9252}" type="presOf" srcId="{1ECA7E53-D749-4648-A2EB-0F9E17B51D45}" destId="{CCF3FEB5-BCFF-46BB-948C-FD7A4187DCEE}" srcOrd="0" destOrd="0" presId="urn:microsoft.com/office/officeart/2018/2/layout/IconLabelList"/>
    <dgm:cxn modelId="{EB3D38BC-5282-4F3E-809A-1AB8197583D3}" srcId="{27284155-4559-4F08-8FDE-8DAD06BC6FFF}" destId="{51B65E0E-0EC0-45CA-9B85-121A70FA3643}" srcOrd="4" destOrd="0" parTransId="{18293D0F-C717-4120-934E-070A0840A8CD}" sibTransId="{55C5417B-D97F-4F19-B000-5ACDF2DBBD08}"/>
    <dgm:cxn modelId="{DBE819C4-9532-4B85-A6AD-AF6EBB65400B}" type="presOf" srcId="{EAC719D3-6799-4699-9FA9-80308C935786}" destId="{71006382-1DA6-4DAC-A945-B29D7AFB9157}" srcOrd="0" destOrd="0" presId="urn:microsoft.com/office/officeart/2018/2/layout/IconLabelList"/>
    <dgm:cxn modelId="{8AE4C5D9-9835-4E15-8EE9-AB4A4D55A4D8}" type="presOf" srcId="{51B65E0E-0EC0-45CA-9B85-121A70FA3643}" destId="{4BA5EC54-05BC-4729-90EB-BC8CCD8C1A66}" srcOrd="0" destOrd="0" presId="urn:microsoft.com/office/officeart/2018/2/layout/IconLabelList"/>
    <dgm:cxn modelId="{91E827DF-84D6-42FD-A2EE-22D25A2F6D86}" srcId="{27284155-4559-4F08-8FDE-8DAD06BC6FFF}" destId="{EAC719D3-6799-4699-9FA9-80308C935786}" srcOrd="1" destOrd="0" parTransId="{290B12DE-893D-4FEC-A2CE-70AB629616FE}" sibTransId="{AC38A963-5D2B-46A3-A1BC-370958CF92ED}"/>
    <dgm:cxn modelId="{263B46E2-60D9-4AD3-9E5C-A2E5962F4420}" type="presOf" srcId="{45B8EFFE-37F7-4954-922E-D66AA3AFFC25}" destId="{DB443F34-78A3-4DC8-BBAA-22B162282F2A}" srcOrd="0" destOrd="0" presId="urn:microsoft.com/office/officeart/2018/2/layout/IconLabelList"/>
    <dgm:cxn modelId="{E3E410EA-3868-4574-9102-4639953C08A1}" srcId="{27284155-4559-4F08-8FDE-8DAD06BC6FFF}" destId="{1ECA7E53-D749-4648-A2EB-0F9E17B51D45}" srcOrd="3" destOrd="0" parTransId="{E2EBE689-6DDD-4DCA-9948-9084AE1A41AC}" sibTransId="{5F84B358-B536-44C2-ADE9-F3498A0DE725}"/>
    <dgm:cxn modelId="{6ABFF846-BA2F-4194-8C2A-E0C091E443D9}" type="presParOf" srcId="{FA274156-DF5E-459D-BFEB-1983A25FD1A1}" destId="{9B0F2B36-0121-4AC1-AE01-A117943E7F29}" srcOrd="0" destOrd="0" presId="urn:microsoft.com/office/officeart/2018/2/layout/IconLabelList"/>
    <dgm:cxn modelId="{2ABC26BE-311A-4966-98CB-2B8A0B46D7A3}" type="presParOf" srcId="{9B0F2B36-0121-4AC1-AE01-A117943E7F29}" destId="{CCE809E1-6AF9-4AEA-9A7A-7115102F9849}" srcOrd="0" destOrd="0" presId="urn:microsoft.com/office/officeart/2018/2/layout/IconLabelList"/>
    <dgm:cxn modelId="{BDB57C47-4243-4F2A-826C-69077896C4EC}" type="presParOf" srcId="{9B0F2B36-0121-4AC1-AE01-A117943E7F29}" destId="{D18A9E8E-CFB9-415C-8F16-B46850CD4133}" srcOrd="1" destOrd="0" presId="urn:microsoft.com/office/officeart/2018/2/layout/IconLabelList"/>
    <dgm:cxn modelId="{28314281-90C2-48B0-A110-CCF080A3C310}" type="presParOf" srcId="{9B0F2B36-0121-4AC1-AE01-A117943E7F29}" destId="{DAEAC2FF-B55D-4B69-9A43-3D10DCA48CB9}" srcOrd="2" destOrd="0" presId="urn:microsoft.com/office/officeart/2018/2/layout/IconLabelList"/>
    <dgm:cxn modelId="{A7045378-2A61-49B5-AB73-F5481135101A}" type="presParOf" srcId="{FA274156-DF5E-459D-BFEB-1983A25FD1A1}" destId="{6D8FD8DC-5C44-4F46-868C-35C1A66F0A87}" srcOrd="1" destOrd="0" presId="urn:microsoft.com/office/officeart/2018/2/layout/IconLabelList"/>
    <dgm:cxn modelId="{9B54015C-3B6E-4849-80E3-B0E1CC891EDC}" type="presParOf" srcId="{FA274156-DF5E-459D-BFEB-1983A25FD1A1}" destId="{18891522-7C68-4021-9AF0-3859495FA973}" srcOrd="2" destOrd="0" presId="urn:microsoft.com/office/officeart/2018/2/layout/IconLabelList"/>
    <dgm:cxn modelId="{D971F83E-DD59-45FD-AB44-2E5B14212088}" type="presParOf" srcId="{18891522-7C68-4021-9AF0-3859495FA973}" destId="{D2AFBDCC-9AA8-44DD-A34F-2E10326ED167}" srcOrd="0" destOrd="0" presId="urn:microsoft.com/office/officeart/2018/2/layout/IconLabelList"/>
    <dgm:cxn modelId="{6B2368B7-9E04-4E3B-96F7-00FB13C0F820}" type="presParOf" srcId="{18891522-7C68-4021-9AF0-3859495FA973}" destId="{7C9E4DBB-5266-46B2-8D32-8D4C8E501864}" srcOrd="1" destOrd="0" presId="urn:microsoft.com/office/officeart/2018/2/layout/IconLabelList"/>
    <dgm:cxn modelId="{7D5F41D4-EA55-4B66-A339-AF0B4A80B413}" type="presParOf" srcId="{18891522-7C68-4021-9AF0-3859495FA973}" destId="{71006382-1DA6-4DAC-A945-B29D7AFB9157}" srcOrd="2" destOrd="0" presId="urn:microsoft.com/office/officeart/2018/2/layout/IconLabelList"/>
    <dgm:cxn modelId="{134A5683-4BCF-4C67-BFB1-700B21AAF0D3}" type="presParOf" srcId="{FA274156-DF5E-459D-BFEB-1983A25FD1A1}" destId="{22CA8858-4EB4-42AA-8280-31679873E2A3}" srcOrd="3" destOrd="0" presId="urn:microsoft.com/office/officeart/2018/2/layout/IconLabelList"/>
    <dgm:cxn modelId="{E3F0378D-C528-4AD4-A48C-A93D933A07C9}" type="presParOf" srcId="{FA274156-DF5E-459D-BFEB-1983A25FD1A1}" destId="{7F41E3AD-D1A6-4CCD-855A-FBC4F0742CE6}" srcOrd="4" destOrd="0" presId="urn:microsoft.com/office/officeart/2018/2/layout/IconLabelList"/>
    <dgm:cxn modelId="{E632E19A-C34C-438D-849F-D4FA50CF5F30}" type="presParOf" srcId="{7F41E3AD-D1A6-4CCD-855A-FBC4F0742CE6}" destId="{69FB5836-04CF-4884-9FAD-55BCBFCBE0F0}" srcOrd="0" destOrd="0" presId="urn:microsoft.com/office/officeart/2018/2/layout/IconLabelList"/>
    <dgm:cxn modelId="{01B2604A-396A-45D0-8924-C71F41FA6B37}" type="presParOf" srcId="{7F41E3AD-D1A6-4CCD-855A-FBC4F0742CE6}" destId="{56B56690-7988-4A41-A679-C5C21C5E7C30}" srcOrd="1" destOrd="0" presId="urn:microsoft.com/office/officeart/2018/2/layout/IconLabelList"/>
    <dgm:cxn modelId="{656E45C4-E6F4-4C9F-BEC9-A725253C0BDC}" type="presParOf" srcId="{7F41E3AD-D1A6-4CCD-855A-FBC4F0742CE6}" destId="{DB443F34-78A3-4DC8-BBAA-22B162282F2A}" srcOrd="2" destOrd="0" presId="urn:microsoft.com/office/officeart/2018/2/layout/IconLabelList"/>
    <dgm:cxn modelId="{B530B72E-BD29-4414-A42F-A6742F61CEF5}" type="presParOf" srcId="{FA274156-DF5E-459D-BFEB-1983A25FD1A1}" destId="{94348BBB-E7B4-484C-B494-441DA48C549B}" srcOrd="5" destOrd="0" presId="urn:microsoft.com/office/officeart/2018/2/layout/IconLabelList"/>
    <dgm:cxn modelId="{AAE291AE-2A9F-4BBB-95E5-0A53E16E90C3}" type="presParOf" srcId="{FA274156-DF5E-459D-BFEB-1983A25FD1A1}" destId="{E33DA052-2416-44CB-8C21-912C00E07F9B}" srcOrd="6" destOrd="0" presId="urn:microsoft.com/office/officeart/2018/2/layout/IconLabelList"/>
    <dgm:cxn modelId="{9A2AF761-05EF-4E7F-B2F2-83EAB90A5B04}" type="presParOf" srcId="{E33DA052-2416-44CB-8C21-912C00E07F9B}" destId="{BCE25B0B-A571-47E8-9981-762E727FFBD1}" srcOrd="0" destOrd="0" presId="urn:microsoft.com/office/officeart/2018/2/layout/IconLabelList"/>
    <dgm:cxn modelId="{0CDEDB23-4EDB-4F17-B86D-4ADDF3A734EA}" type="presParOf" srcId="{E33DA052-2416-44CB-8C21-912C00E07F9B}" destId="{41EE2BEA-CC92-41EC-9220-61EF952DDCF1}" srcOrd="1" destOrd="0" presId="urn:microsoft.com/office/officeart/2018/2/layout/IconLabelList"/>
    <dgm:cxn modelId="{597241D5-2885-4293-9B07-79921AA2D855}" type="presParOf" srcId="{E33DA052-2416-44CB-8C21-912C00E07F9B}" destId="{CCF3FEB5-BCFF-46BB-948C-FD7A4187DCEE}" srcOrd="2" destOrd="0" presId="urn:microsoft.com/office/officeart/2018/2/layout/IconLabelList"/>
    <dgm:cxn modelId="{63D02B03-4031-40B1-A9BA-55FD5A44EBC7}" type="presParOf" srcId="{FA274156-DF5E-459D-BFEB-1983A25FD1A1}" destId="{22763E5C-0EE1-43A9-A684-CE9161CE5804}" srcOrd="7" destOrd="0" presId="urn:microsoft.com/office/officeart/2018/2/layout/IconLabelList"/>
    <dgm:cxn modelId="{4A9BDE73-CB8C-42F3-B362-905388032DDF}" type="presParOf" srcId="{FA274156-DF5E-459D-BFEB-1983A25FD1A1}" destId="{803EC64D-06B2-4B71-8096-06189FBB1745}" srcOrd="8" destOrd="0" presId="urn:microsoft.com/office/officeart/2018/2/layout/IconLabelList"/>
    <dgm:cxn modelId="{7180DABD-2A57-4B83-B39E-C1B9E12847FB}" type="presParOf" srcId="{803EC64D-06B2-4B71-8096-06189FBB1745}" destId="{6640E5E2-35DC-4290-88DB-86D5152BA6A0}" srcOrd="0" destOrd="0" presId="urn:microsoft.com/office/officeart/2018/2/layout/IconLabelList"/>
    <dgm:cxn modelId="{EC6D3E29-C370-40B7-A0F9-E504E3DC70D2}" type="presParOf" srcId="{803EC64D-06B2-4B71-8096-06189FBB1745}" destId="{CB23F714-7D49-4F62-8CB2-98118B838DEA}" srcOrd="1" destOrd="0" presId="urn:microsoft.com/office/officeart/2018/2/layout/IconLabelList"/>
    <dgm:cxn modelId="{166F846F-21F0-4F3E-8C63-93DEBA281444}" type="presParOf" srcId="{803EC64D-06B2-4B71-8096-06189FBB1745}" destId="{4BA5EC54-05BC-4729-90EB-BC8CCD8C1A6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809E1-6AF9-4AEA-9A7A-7115102F9849}">
      <dsp:nvSpPr>
        <dsp:cNvPr id="0" name=""/>
        <dsp:cNvSpPr/>
      </dsp:nvSpPr>
      <dsp:spPr>
        <a:xfrm>
          <a:off x="480503" y="510918"/>
          <a:ext cx="784687" cy="78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AC2FF-B55D-4B69-9A43-3D10DCA48CB9}">
      <dsp:nvSpPr>
        <dsp:cNvPr id="0" name=""/>
        <dsp:cNvSpPr/>
      </dsp:nvSpPr>
      <dsp:spPr>
        <a:xfrm>
          <a:off x="971" y="1611083"/>
          <a:ext cx="1743750" cy="100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Load Data: It reads five different temperature datasets into pandas Data Frames.</a:t>
          </a:r>
        </a:p>
      </dsp:txBody>
      <dsp:txXfrm>
        <a:off x="971" y="1611083"/>
        <a:ext cx="1743750" cy="1002656"/>
      </dsp:txXfrm>
    </dsp:sp>
    <dsp:sp modelId="{D2AFBDCC-9AA8-44DD-A34F-2E10326ED167}">
      <dsp:nvSpPr>
        <dsp:cNvPr id="0" name=""/>
        <dsp:cNvSpPr/>
      </dsp:nvSpPr>
      <dsp:spPr>
        <a:xfrm>
          <a:off x="2529409" y="510918"/>
          <a:ext cx="784687" cy="78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006382-1DA6-4DAC-A945-B29D7AFB9157}">
      <dsp:nvSpPr>
        <dsp:cNvPr id="0" name=""/>
        <dsp:cNvSpPr/>
      </dsp:nvSpPr>
      <dsp:spPr>
        <a:xfrm>
          <a:off x="2049878" y="1611083"/>
          <a:ext cx="1743750" cy="100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Initial Analysis: It calculates and prints the number of missing values in each data frame and their dimensions</a:t>
          </a:r>
        </a:p>
      </dsp:txBody>
      <dsp:txXfrm>
        <a:off x="2049878" y="1611083"/>
        <a:ext cx="1743750" cy="1002656"/>
      </dsp:txXfrm>
    </dsp:sp>
    <dsp:sp modelId="{69FB5836-04CF-4884-9FAD-55BCBFCBE0F0}">
      <dsp:nvSpPr>
        <dsp:cNvPr id="0" name=""/>
        <dsp:cNvSpPr/>
      </dsp:nvSpPr>
      <dsp:spPr>
        <a:xfrm>
          <a:off x="4578315" y="510918"/>
          <a:ext cx="784687" cy="78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43F34-78A3-4DC8-BBAA-22B162282F2A}">
      <dsp:nvSpPr>
        <dsp:cNvPr id="0" name=""/>
        <dsp:cNvSpPr/>
      </dsp:nvSpPr>
      <dsp:spPr>
        <a:xfrm>
          <a:off x="4098784" y="1611083"/>
          <a:ext cx="1743750" cy="100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Clean Data: Drops all rows with missing values from the df_city Data Frame </a:t>
          </a:r>
        </a:p>
      </dsp:txBody>
      <dsp:txXfrm>
        <a:off x="4098784" y="1611083"/>
        <a:ext cx="1743750" cy="1002656"/>
      </dsp:txXfrm>
    </dsp:sp>
    <dsp:sp modelId="{BCE25B0B-A571-47E8-9981-762E727FFBD1}">
      <dsp:nvSpPr>
        <dsp:cNvPr id="0" name=""/>
        <dsp:cNvSpPr/>
      </dsp:nvSpPr>
      <dsp:spPr>
        <a:xfrm>
          <a:off x="6627221" y="510918"/>
          <a:ext cx="784687" cy="7846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3FEB5-BCFF-46BB-948C-FD7A4187DCEE}">
      <dsp:nvSpPr>
        <dsp:cNvPr id="0" name=""/>
        <dsp:cNvSpPr/>
      </dsp:nvSpPr>
      <dsp:spPr>
        <a:xfrm>
          <a:off x="6147690" y="1611083"/>
          <a:ext cx="1743750" cy="100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Post-cleaning Analysis: It reassesses and prints the count of missing values in each Data Frame to ensure that all missing data has been addressed </a:t>
          </a:r>
        </a:p>
      </dsp:txBody>
      <dsp:txXfrm>
        <a:off x="6147690" y="1611083"/>
        <a:ext cx="1743750" cy="1002656"/>
      </dsp:txXfrm>
    </dsp:sp>
    <dsp:sp modelId="{6640E5E2-35DC-4290-88DB-86D5152BA6A0}">
      <dsp:nvSpPr>
        <dsp:cNvPr id="0" name=""/>
        <dsp:cNvSpPr/>
      </dsp:nvSpPr>
      <dsp:spPr>
        <a:xfrm>
          <a:off x="8676128" y="510918"/>
          <a:ext cx="784687" cy="7846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5EC54-05BC-4729-90EB-BC8CCD8C1A66}">
      <dsp:nvSpPr>
        <dsp:cNvPr id="0" name=""/>
        <dsp:cNvSpPr/>
      </dsp:nvSpPr>
      <dsp:spPr>
        <a:xfrm>
          <a:off x="8196597" y="1611083"/>
          <a:ext cx="1743750" cy="100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Save Cleaned Data: The cleaned DataFrames are then saved back to CSV files for future use </a:t>
          </a:r>
        </a:p>
      </dsp:txBody>
      <dsp:txXfrm>
        <a:off x="8196597" y="1611083"/>
        <a:ext cx="1743750" cy="10026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4/14/2024</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4/14/2024</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ublic.tableau.com/app/profile/khushi.jani/viz/ClimateChange_ChangeDashboard/Dashboard1?publish=ye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berkeleyearth/climate-change-earth-surface-temperature-data/data"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09898"/>
            <a:ext cx="9942716" cy="1554480"/>
          </a:xfrm>
        </p:spPr>
        <p:txBody>
          <a:bodyPr anchor="ctr">
            <a:normAutofit/>
          </a:bodyPr>
          <a:lstStyle/>
          <a:p>
            <a:r>
              <a:rPr lang="en-US" sz="4800" dirty="0">
                <a:ea typeface="Calibri Light"/>
                <a:cs typeface="Calibri Light"/>
              </a:rPr>
              <a:t>Climate Change Impact Simulator</a:t>
            </a:r>
          </a:p>
        </p:txBody>
      </p:sp>
      <p:cxnSp>
        <p:nvCxnSpPr>
          <p:cNvPr id="56" name="Straight Connector 5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866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2500"/>
              <a:t>Temperature Uncertainty Variation Over Time and Region: heatmap</a:t>
            </a:r>
          </a:p>
        </p:txBody>
      </p:sp>
      <p:sp>
        <p:nvSpPr>
          <p:cNvPr id="3" name="Content Placeholder"/>
          <p:cNvSpPr>
            <a:spLocks noGrp="1"/>
          </p:cNvSpPr>
          <p:nvPr>
            <p:ph idx="1"/>
          </p:nvPr>
        </p:nvSpPr>
        <p:spPr>
          <a:xfrm>
            <a:off x="1045029" y="2524721"/>
            <a:ext cx="4991629" cy="3677123"/>
          </a:xfrm>
        </p:spPr>
        <p:txBody>
          <a:bodyPr anchor="ctr">
            <a:normAutofit/>
          </a:bodyPr>
          <a:lstStyle/>
          <a:p>
            <a:pPr lvl="0"/>
            <a:r>
              <a:rPr lang="en-US" sz="1800"/>
              <a:t>This visualization is a global heatmap displaying temperature uncertainty variation across different regions over time</a:t>
            </a:r>
          </a:p>
          <a:p>
            <a:pPr lvl="0"/>
            <a:r>
              <a:rPr lang="en-US" sz="1800"/>
              <a:t>This tool could be particularly useful for climate scientists or researchers interested in the reliability of temperature data and its spatial and temporal variance</a:t>
            </a:r>
          </a:p>
          <a:p>
            <a:pPr lvl="0"/>
            <a:r>
              <a:rPr lang="en-US" sz="1800"/>
              <a:t>It seems to allow users to select specific years and months to examine uncertainty in temperature measurements or predictions for those periods</a:t>
            </a:r>
          </a:p>
        </p:txBody>
      </p:sp>
      <p:sp>
        <p:nvSpPr>
          <p:cNvPr id="29" name="Rectangle 2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F015B032-37B3-369D-34A9-E2D7AC844949}"/>
              </a:ext>
            </a:extLst>
          </p:cNvPr>
          <p:cNvPicPr>
            <a:picLocks noChangeAspect="1"/>
          </p:cNvPicPr>
          <p:nvPr/>
        </p:nvPicPr>
        <p:blipFill rotWithShape="1">
          <a:blip r:embed="rId2"/>
          <a:srcRect l="1572" t="3623" r="1730"/>
          <a:stretch/>
        </p:blipFill>
        <p:spPr>
          <a:xfrm>
            <a:off x="7125541" y="2355202"/>
            <a:ext cx="4226349" cy="2739416"/>
          </a:xfrm>
          <a:prstGeom prst="rect">
            <a:avLst/>
          </a:prstGeom>
        </p:spPr>
      </p:pic>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2800"/>
              <a:t>Warmest and coldest temperature of cities by country</a:t>
            </a:r>
          </a:p>
        </p:txBody>
      </p:sp>
      <p:sp>
        <p:nvSpPr>
          <p:cNvPr id="3" name="Content Placeholder"/>
          <p:cNvSpPr>
            <a:spLocks noGrp="1"/>
          </p:cNvSpPr>
          <p:nvPr>
            <p:ph idx="1"/>
          </p:nvPr>
        </p:nvSpPr>
        <p:spPr>
          <a:xfrm>
            <a:off x="1045029" y="2524721"/>
            <a:ext cx="4991629" cy="3677123"/>
          </a:xfrm>
        </p:spPr>
        <p:txBody>
          <a:bodyPr anchor="ctr">
            <a:normAutofit/>
          </a:bodyPr>
          <a:lstStyle/>
          <a:p>
            <a:pPr lvl="0"/>
            <a:r>
              <a:rPr lang="en-US" sz="1800"/>
              <a:t>This visualization is a clustered bar chart showing the warmest and coldest average temperatures recorded in various cities, sorted by country</a:t>
            </a:r>
          </a:p>
          <a:p>
            <a:pPr lvl="0"/>
            <a:r>
              <a:rPr lang="en-US" sz="1800"/>
              <a:t>Each city is represented by a group of three bars indicating the average, maximum, and minimum temperatures</a:t>
            </a:r>
          </a:p>
          <a:p>
            <a:pPr lvl="0"/>
            <a:r>
              <a:rPr lang="en-US" sz="1800"/>
              <a:t>This allows for a quick visual comparison of temperature ranges within cities and identifies which cities experience the greatest temperature extremes</a:t>
            </a:r>
          </a:p>
        </p:txBody>
      </p:sp>
      <p:sp>
        <p:nvSpPr>
          <p:cNvPr id="36" name="Rectangle 3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2DE7359-073E-4C9C-B647-E621DA9BFBEA}"/>
              </a:ext>
            </a:extLst>
          </p:cNvPr>
          <p:cNvPicPr>
            <a:picLocks noChangeAspect="1"/>
          </p:cNvPicPr>
          <p:nvPr/>
        </p:nvPicPr>
        <p:blipFill rotWithShape="1">
          <a:blip r:embed="rId2"/>
          <a:srcRect l="3191" t="3461" r="3343" b="-234"/>
          <a:stretch/>
        </p:blipFill>
        <p:spPr>
          <a:xfrm>
            <a:off x="7084352" y="2254941"/>
            <a:ext cx="4220056" cy="2841597"/>
          </a:xfrm>
          <a:prstGeom prst="rect">
            <a:avLst/>
          </a:prstGeom>
        </p:spPr>
      </p:pic>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3300"/>
              <a:t>Temp change by Long and Latitude</a:t>
            </a:r>
          </a:p>
        </p:txBody>
      </p:sp>
      <p:sp>
        <p:nvSpPr>
          <p:cNvPr id="3" name="Content Placeholder"/>
          <p:cNvSpPr>
            <a:spLocks noGrp="1"/>
          </p:cNvSpPr>
          <p:nvPr>
            <p:ph idx="1"/>
          </p:nvPr>
        </p:nvSpPr>
        <p:spPr>
          <a:xfrm>
            <a:off x="1045029" y="2524721"/>
            <a:ext cx="4991629" cy="3677123"/>
          </a:xfrm>
        </p:spPr>
        <p:txBody>
          <a:bodyPr anchor="ctr">
            <a:normAutofit/>
          </a:bodyPr>
          <a:lstStyle/>
          <a:p>
            <a:pPr lvl="0"/>
            <a:r>
              <a:rPr lang="en-US" sz="1800"/>
              <a:t>This visualization is a 3D bar chart that appears to represent temperature changes in various cities, plotted against their numeric latitude and longitude coordinates</a:t>
            </a:r>
          </a:p>
          <a:p>
            <a:pPr lvl="0"/>
            <a:r>
              <a:rPr lang="en-US" sz="1800"/>
              <a:t>The bars are color-coded and likely correspond to different ranges of temperature variability or changes</a:t>
            </a:r>
          </a:p>
          <a:p>
            <a:pPr lvl="0"/>
            <a:r>
              <a:rPr lang="en-US" sz="1800"/>
              <a:t>This type of chart can help visualize spatial patterns in temperature change, showing how different locations around the world are affected by climate factors</a:t>
            </a:r>
          </a:p>
        </p:txBody>
      </p:sp>
      <p:sp>
        <p:nvSpPr>
          <p:cNvPr id="29" name="Rectangle 2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97BA4BB-3995-CA57-FF31-DB51EAC434F3}"/>
              </a:ext>
            </a:extLst>
          </p:cNvPr>
          <p:cNvPicPr>
            <a:picLocks noChangeAspect="1"/>
          </p:cNvPicPr>
          <p:nvPr/>
        </p:nvPicPr>
        <p:blipFill rotWithShape="1">
          <a:blip r:embed="rId2"/>
          <a:srcRect l="3333" t="3420" r="3485"/>
          <a:stretch/>
        </p:blipFill>
        <p:spPr>
          <a:xfrm>
            <a:off x="6930493" y="2086649"/>
            <a:ext cx="4221707" cy="2845656"/>
          </a:xfrm>
          <a:prstGeom prst="rect">
            <a:avLst/>
          </a:prstGeom>
        </p:spPr>
      </p:pic>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3300"/>
              <a:t>Average Land Temperature in Countries</a:t>
            </a:r>
            <a:endParaRPr lang="en-US" sz="3300">
              <a:cs typeface="Calibri Light"/>
            </a:endParaRPr>
          </a:p>
        </p:txBody>
      </p:sp>
      <p:sp>
        <p:nvSpPr>
          <p:cNvPr id="3" name="Content Placeholder"/>
          <p:cNvSpPr>
            <a:spLocks noGrp="1"/>
          </p:cNvSpPr>
          <p:nvPr>
            <p:ph idx="1"/>
          </p:nvPr>
        </p:nvSpPr>
        <p:spPr>
          <a:xfrm>
            <a:off x="1045029" y="2524721"/>
            <a:ext cx="4991629" cy="3677123"/>
          </a:xfrm>
        </p:spPr>
        <p:txBody>
          <a:bodyPr vert="horz" lIns="91440" tIns="45720" rIns="91440" bIns="45720" rtlCol="0" anchor="ctr">
            <a:normAutofit/>
          </a:bodyPr>
          <a:lstStyle/>
          <a:p>
            <a:pPr lvl="0"/>
            <a:r>
              <a:rPr lang="en-US" sz="1800"/>
              <a:t>This visualization is a choropleth map depicting average land temperatures across different countries</a:t>
            </a:r>
            <a:endParaRPr lang="en-US" sz="1800">
              <a:cs typeface="Calibri"/>
            </a:endParaRPr>
          </a:p>
          <a:p>
            <a:pPr lvl="0"/>
            <a:r>
              <a:rPr lang="en-US" sz="1800"/>
              <a:t>The map uses a color gradient to indicate temperature ranges, with cooler temperatures likely represented by blues and warmer temperatures by reds and oranges</a:t>
            </a:r>
            <a:endParaRPr lang="en-US" sz="1800">
              <a:cs typeface="Calibri"/>
            </a:endParaRPr>
          </a:p>
          <a:p>
            <a:pPr lvl="0"/>
            <a:r>
              <a:rPr lang="en-US" sz="1800"/>
              <a:t>This kind of visualization is useful for identifying global patterns in climate data and for making comparisons between countries' average temperatures for selected years</a:t>
            </a:r>
            <a:endParaRPr lang="en-US" sz="1800">
              <a:cs typeface="Calibri"/>
            </a:endParaRPr>
          </a:p>
        </p:txBody>
      </p:sp>
      <p:sp>
        <p:nvSpPr>
          <p:cNvPr id="36" name="Rectangle 3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the world&#10;&#10;Description automatically generated">
            <a:extLst>
              <a:ext uri="{FF2B5EF4-FFF2-40B4-BE49-F238E27FC236}">
                <a16:creationId xmlns:a16="http://schemas.microsoft.com/office/drawing/2014/main" id="{E210FCF4-FCE4-9071-DA7D-1FF619813E74}"/>
              </a:ext>
            </a:extLst>
          </p:cNvPr>
          <p:cNvPicPr>
            <a:picLocks noChangeAspect="1"/>
          </p:cNvPicPr>
          <p:nvPr/>
        </p:nvPicPr>
        <p:blipFill rotWithShape="1">
          <a:blip r:embed="rId2"/>
          <a:srcRect l="2765" t="3486" r="2765" b="-236"/>
          <a:stretch/>
        </p:blipFill>
        <p:spPr>
          <a:xfrm>
            <a:off x="7084352" y="2269984"/>
            <a:ext cx="4224244" cy="2813484"/>
          </a:xfrm>
          <a:prstGeom prst="rect">
            <a:avLst/>
          </a:prstGeom>
        </p:spPr>
      </p:pic>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2300"/>
              <a:t>Major Cities show the most prominent warming trend in temperature</a:t>
            </a:r>
          </a:p>
        </p:txBody>
      </p:sp>
      <p:sp>
        <p:nvSpPr>
          <p:cNvPr id="3" name="Content Placeholder"/>
          <p:cNvSpPr>
            <a:spLocks noGrp="1"/>
          </p:cNvSpPr>
          <p:nvPr>
            <p:ph idx="1"/>
          </p:nvPr>
        </p:nvSpPr>
        <p:spPr>
          <a:xfrm>
            <a:off x="1045029" y="2524721"/>
            <a:ext cx="4991629" cy="3677123"/>
          </a:xfrm>
        </p:spPr>
        <p:txBody>
          <a:bodyPr anchor="ctr">
            <a:normAutofit/>
          </a:bodyPr>
          <a:lstStyle/>
          <a:p>
            <a:pPr lvl="0"/>
            <a:r>
              <a:rPr lang="en-US" sz="1800"/>
              <a:t>This visualization is a horizontal bar chart showing the average temperature of major cities, arranged to highlight those with the most prominent warming trends</a:t>
            </a:r>
          </a:p>
          <a:p>
            <a:pPr lvl="0"/>
            <a:r>
              <a:rPr lang="en-US" sz="1800"/>
              <a:t>This chart makes it easy to identify which cities have higher average temperatures, possibly indicative of urban heat islands or regions with higher warming trends</a:t>
            </a:r>
          </a:p>
          <a:p>
            <a:pPr lvl="0"/>
            <a:r>
              <a:rPr lang="en-US" sz="1800"/>
              <a:t>The ability to filter by country, seen on the right, allows for a more focused analysis of temperature trends within specific nations</a:t>
            </a:r>
          </a:p>
        </p:txBody>
      </p:sp>
      <p:sp>
        <p:nvSpPr>
          <p:cNvPr id="29" name="Rectangle 2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9A5A60B-3856-D58E-D1FB-B2FFDFE3B715}"/>
              </a:ext>
            </a:extLst>
          </p:cNvPr>
          <p:cNvPicPr>
            <a:picLocks noChangeAspect="1"/>
          </p:cNvPicPr>
          <p:nvPr/>
        </p:nvPicPr>
        <p:blipFill rotWithShape="1">
          <a:blip r:embed="rId2"/>
          <a:srcRect l="2765" t="3961" r="2765" b="-236"/>
          <a:stretch/>
        </p:blipFill>
        <p:spPr>
          <a:xfrm>
            <a:off x="7084352" y="2298451"/>
            <a:ext cx="4224512" cy="2799889"/>
          </a:xfrm>
          <a:prstGeom prst="rect">
            <a:avLst/>
          </a:prstGeom>
        </p:spPr>
      </p:pic>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3300"/>
              <a:t>The temperature change with the decade</a:t>
            </a:r>
          </a:p>
        </p:txBody>
      </p:sp>
      <p:sp>
        <p:nvSpPr>
          <p:cNvPr id="3" name="Content Placeholder"/>
          <p:cNvSpPr>
            <a:spLocks noGrp="1"/>
          </p:cNvSpPr>
          <p:nvPr>
            <p:ph idx="1"/>
          </p:nvPr>
        </p:nvSpPr>
        <p:spPr>
          <a:xfrm>
            <a:off x="1045029" y="2524721"/>
            <a:ext cx="4991629" cy="3677123"/>
          </a:xfrm>
        </p:spPr>
        <p:txBody>
          <a:bodyPr anchor="ctr">
            <a:normAutofit/>
          </a:bodyPr>
          <a:lstStyle/>
          <a:p>
            <a:pPr lvl="0"/>
            <a:r>
              <a:rPr lang="en-US" sz="1800"/>
              <a:t>This visualization is a bar chart that shows the temperature change by decade for various countries</a:t>
            </a:r>
          </a:p>
          <a:p>
            <a:pPr lvl="0"/>
            <a:r>
              <a:rPr lang="en-US" sz="1800"/>
              <a:t>Each country has two bars: one representing the average temperature at the start of a decade and the other representing the average temperature at the end of the decade</a:t>
            </a:r>
          </a:p>
          <a:p>
            <a:pPr lvl="0"/>
            <a:r>
              <a:rPr lang="en-US" sz="1800"/>
              <a:t>This type of chart helps to compare the rate and direction of temperature changes across different countries over each decade</a:t>
            </a:r>
          </a:p>
        </p:txBody>
      </p:sp>
      <p:sp>
        <p:nvSpPr>
          <p:cNvPr id="46" name="Rectangle 4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AA99EEE2-C0B6-B5A5-29A0-AB2D656BF060}"/>
              </a:ext>
            </a:extLst>
          </p:cNvPr>
          <p:cNvPicPr>
            <a:picLocks noChangeAspect="1"/>
          </p:cNvPicPr>
          <p:nvPr/>
        </p:nvPicPr>
        <p:blipFill rotWithShape="1">
          <a:blip r:embed="rId2"/>
          <a:srcRect l="3479" t="3576" r="3479"/>
          <a:stretch/>
        </p:blipFill>
        <p:spPr>
          <a:xfrm>
            <a:off x="7084352" y="2250511"/>
            <a:ext cx="4224386" cy="2847198"/>
          </a:xfrm>
          <a:prstGeom prst="rect">
            <a:avLst/>
          </a:prstGeom>
        </p:spPr>
      </p:pic>
      <p:cxnSp>
        <p:nvCxnSpPr>
          <p:cNvPr id="48" name="Straight Connector 4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2300"/>
              <a:t>Global Temp Trend Line Graph with interactive timeline of extreme weather</a:t>
            </a:r>
            <a:endParaRPr lang="en-US" sz="2300">
              <a:cs typeface="Calibri Light"/>
            </a:endParaRPr>
          </a:p>
        </p:txBody>
      </p:sp>
      <p:sp>
        <p:nvSpPr>
          <p:cNvPr id="3" name="Content Placeholder"/>
          <p:cNvSpPr>
            <a:spLocks noGrp="1"/>
          </p:cNvSpPr>
          <p:nvPr>
            <p:ph idx="1"/>
          </p:nvPr>
        </p:nvSpPr>
        <p:spPr>
          <a:xfrm>
            <a:off x="1045029" y="2524721"/>
            <a:ext cx="4991629" cy="3677123"/>
          </a:xfrm>
        </p:spPr>
        <p:txBody>
          <a:bodyPr vert="horz" lIns="91440" tIns="45720" rIns="91440" bIns="45720" rtlCol="0" anchor="ctr">
            <a:normAutofit/>
          </a:bodyPr>
          <a:lstStyle/>
          <a:p>
            <a:pPr lvl="0"/>
            <a:r>
              <a:rPr lang="en-US" sz="1800"/>
              <a:t>This visualization presents a historical view of global temperature trends, contrasting maximum and minimum average temperatures over several centuries</a:t>
            </a:r>
            <a:endParaRPr lang="en-US" sz="1800">
              <a:cs typeface="Calibri"/>
            </a:endParaRPr>
          </a:p>
          <a:p>
            <a:pPr lvl="0"/>
            <a:r>
              <a:rPr lang="en-US" sz="1800"/>
              <a:t>The upper graph's red line indicates periods of particularly high temperatures, while the lower graph's blue line suggests a general decrease in minimum average temperatures over time</a:t>
            </a:r>
            <a:endParaRPr lang="en-US" sz="1800">
              <a:cs typeface="Calibri"/>
            </a:endParaRPr>
          </a:p>
          <a:p>
            <a:pPr lvl="0"/>
            <a:r>
              <a:rPr lang="en-US" sz="1800"/>
              <a:t>Such data is crucial for understanding long-term climate change and its impacts across different geographies</a:t>
            </a:r>
          </a:p>
          <a:p>
            <a:pPr marL="0" indent="0">
              <a:buNone/>
            </a:pPr>
            <a:endParaRPr lang="en-US" sz="1800">
              <a:cs typeface="Calibri"/>
            </a:endParaRPr>
          </a:p>
          <a:p>
            <a:pPr marL="0" indent="0">
              <a:buNone/>
            </a:pPr>
            <a:endParaRPr lang="en-US" sz="1800">
              <a:cs typeface="Calibri"/>
            </a:endParaRPr>
          </a:p>
        </p:txBody>
      </p:sp>
      <p:sp>
        <p:nvSpPr>
          <p:cNvPr id="99" name="Rectangle 9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graph&#10;&#10;Description automatically generated">
            <a:extLst>
              <a:ext uri="{FF2B5EF4-FFF2-40B4-BE49-F238E27FC236}">
                <a16:creationId xmlns:a16="http://schemas.microsoft.com/office/drawing/2014/main" id="{1A0F76F1-6EB8-43E6-CC8A-15A600B5F1BD}"/>
              </a:ext>
            </a:extLst>
          </p:cNvPr>
          <p:cNvPicPr>
            <a:picLocks noChangeAspect="1"/>
          </p:cNvPicPr>
          <p:nvPr/>
        </p:nvPicPr>
        <p:blipFill rotWithShape="1">
          <a:blip r:embed="rId2"/>
          <a:srcRect l="3474" t="4043" r="3625" b="232"/>
          <a:stretch/>
        </p:blipFill>
        <p:spPr>
          <a:xfrm>
            <a:off x="7098081" y="2264958"/>
            <a:ext cx="4219909" cy="2827808"/>
          </a:xfrm>
          <a:prstGeom prst="rect">
            <a:avLst/>
          </a:prstGeom>
        </p:spPr>
      </p:pic>
      <p:cxnSp>
        <p:nvCxnSpPr>
          <p:cNvPr id="100" name="Straight Connector 9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2300" dirty="0">
                <a:ea typeface="+mj-lt"/>
                <a:cs typeface="+mj-lt"/>
              </a:rPr>
              <a:t>Warmest &amp; Coldest Temperatures of Cities of each Country</a:t>
            </a:r>
            <a:endParaRPr lang="en-US" dirty="0"/>
          </a:p>
          <a:p>
            <a:endParaRPr lang="en-US" sz="2300" dirty="0">
              <a:ea typeface="Calibri Light"/>
              <a:cs typeface="Calibri Light"/>
            </a:endParaRPr>
          </a:p>
        </p:txBody>
      </p:sp>
      <p:sp>
        <p:nvSpPr>
          <p:cNvPr id="3" name="Content Placeholder"/>
          <p:cNvSpPr>
            <a:spLocks noGrp="1"/>
          </p:cNvSpPr>
          <p:nvPr>
            <p:ph idx="1"/>
          </p:nvPr>
        </p:nvSpPr>
        <p:spPr>
          <a:xfrm>
            <a:off x="1045029" y="2524721"/>
            <a:ext cx="4991629" cy="3677123"/>
          </a:xfrm>
        </p:spPr>
        <p:txBody>
          <a:bodyPr vert="horz" lIns="91440" tIns="45720" rIns="91440" bIns="45720" rtlCol="0" anchor="ctr">
            <a:normAutofit fontScale="92500"/>
          </a:bodyPr>
          <a:lstStyle/>
          <a:p>
            <a:r>
              <a:rPr lang="en-US" sz="1800" dirty="0">
                <a:ea typeface="+mn-lt"/>
                <a:cs typeface="+mn-lt"/>
              </a:rPr>
              <a:t>The visualization is a global heatmap showing temperature uncertainty variation across different regions over time. The color shading indicates the level of temperature uncertainty, with darker shades representing higher uncertainty.</a:t>
            </a:r>
            <a:endParaRPr lang="en-US" sz="1800" dirty="0"/>
          </a:p>
          <a:p>
            <a:r>
              <a:rPr lang="en-US" sz="1800" dirty="0">
                <a:ea typeface="+mn-lt"/>
                <a:cs typeface="+mn-lt"/>
              </a:rPr>
              <a:t>The map includes filters for year and month, allowing users to select specific periods to examine how temperature uncertainty changes over time.</a:t>
            </a:r>
            <a:endParaRPr lang="en-US" dirty="0"/>
          </a:p>
          <a:p>
            <a:r>
              <a:rPr lang="en-US" sz="1800" dirty="0">
                <a:ea typeface="+mn-lt"/>
                <a:cs typeface="+mn-lt"/>
              </a:rPr>
              <a:t>This tool is useful for climate scientists or researchers interested in the reliability of temperature data and its spatial and temporal variance, offering insights into the accuracy of temperature measurements or predictions for selected time frames.</a:t>
            </a:r>
            <a:endParaRPr lang="en-US" dirty="0"/>
          </a:p>
          <a:p>
            <a:endParaRPr lang="en-US" sz="1800" dirty="0">
              <a:ea typeface="Calibri"/>
              <a:cs typeface="Calibri"/>
            </a:endParaRPr>
          </a:p>
        </p:txBody>
      </p:sp>
      <p:sp>
        <p:nvSpPr>
          <p:cNvPr id="99" name="Rectangle 9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1A0F76F1-6EB8-43E6-CC8A-15A600B5F1BD}"/>
              </a:ext>
            </a:extLst>
          </p:cNvPr>
          <p:cNvPicPr>
            <a:picLocks noChangeAspect="1"/>
          </p:cNvPicPr>
          <p:nvPr/>
        </p:nvPicPr>
        <p:blipFill rotWithShape="1">
          <a:blip r:embed="rId2"/>
          <a:srcRect l="1419" t="3641" r="1202"/>
          <a:stretch/>
        </p:blipFill>
        <p:spPr>
          <a:xfrm>
            <a:off x="7098081" y="2367931"/>
            <a:ext cx="4234192" cy="2724857"/>
          </a:xfrm>
          <a:prstGeom prst="rect">
            <a:avLst/>
          </a:prstGeom>
        </p:spPr>
      </p:pic>
      <p:cxnSp>
        <p:nvCxnSpPr>
          <p:cNvPr id="100" name="Straight Connector 9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26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1524000" y="1122363"/>
            <a:ext cx="9144000" cy="4694194"/>
          </a:xfrm>
        </p:spPr>
        <p:txBody>
          <a:bodyPr>
            <a:normAutofit/>
          </a:bodyPr>
          <a:lstStyle/>
          <a:p>
            <a:r>
              <a:rPr lang="en-US" dirty="0">
                <a:ea typeface="Calibri Light"/>
                <a:cs typeface="Calibri Light"/>
              </a:rPr>
              <a:t>Dashboard</a:t>
            </a:r>
            <a:br>
              <a:rPr lang="en-US" dirty="0">
                <a:ea typeface="Calibri Light"/>
                <a:cs typeface="Calibri Light"/>
              </a:rPr>
            </a:br>
            <a:br>
              <a:rPr lang="en-US" dirty="0">
                <a:ea typeface="Calibri Light"/>
                <a:cs typeface="Calibri Light"/>
              </a:rPr>
            </a:br>
            <a:br>
              <a:rPr lang="en-US" dirty="0">
                <a:ea typeface="Calibri Light"/>
                <a:cs typeface="Calibri Light"/>
              </a:rPr>
            </a:br>
            <a:r>
              <a:rPr lang="en-US" sz="3200" dirty="0">
                <a:ea typeface="Calibri Light"/>
                <a:cs typeface="Calibri Light"/>
                <a:hlinkClick r:id="rId2"/>
              </a:rPr>
              <a:t>Published Dashboard</a:t>
            </a:r>
            <a:br>
              <a:rPr lang="en-US" sz="3200" dirty="0"/>
            </a:br>
            <a:endParaRPr lang="en-US" sz="2000">
              <a:ea typeface="Calibri Light"/>
              <a:cs typeface="Calibri Light"/>
            </a:endParaRPr>
          </a:p>
        </p:txBody>
      </p:sp>
    </p:spTree>
    <p:extLst>
      <p:ext uri="{BB962C8B-B14F-4D97-AF65-F5344CB8AC3E}">
        <p14:creationId xmlns:p14="http://schemas.microsoft.com/office/powerpoint/2010/main" val="286037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7" name="Rectangle 1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09898"/>
            <a:ext cx="9942716" cy="1554480"/>
          </a:xfrm>
        </p:spPr>
        <p:txBody>
          <a:bodyPr anchor="ctr">
            <a:normAutofit/>
          </a:bodyPr>
          <a:lstStyle/>
          <a:p>
            <a:r>
              <a:rPr lang="en-US" sz="4800">
                <a:ea typeface="+mj-lt"/>
                <a:cs typeface="+mj-lt"/>
              </a:rPr>
              <a:t>Climate Change Impact Simulator Dashboard</a:t>
            </a:r>
            <a:endParaRPr lang="en-US" sz="4800"/>
          </a:p>
        </p:txBody>
      </p:sp>
      <p:sp>
        <p:nvSpPr>
          <p:cNvPr id="118" name="Content Placeholder"/>
          <p:cNvSpPr>
            <a:spLocks noGrp="1"/>
          </p:cNvSpPr>
          <p:nvPr>
            <p:ph idx="1"/>
          </p:nvPr>
        </p:nvSpPr>
        <p:spPr>
          <a:xfrm>
            <a:off x="1045028" y="3017522"/>
            <a:ext cx="9941319" cy="3124658"/>
          </a:xfrm>
        </p:spPr>
        <p:txBody>
          <a:bodyPr vert="horz" lIns="91440" tIns="45720" rIns="91440" bIns="45720" rtlCol="0" anchor="ctr">
            <a:normAutofit/>
          </a:bodyPr>
          <a:lstStyle/>
          <a:p>
            <a:r>
              <a:rPr lang="en-US" sz="2200">
                <a:ea typeface="+mn-lt"/>
                <a:cs typeface="+mn-lt"/>
              </a:rPr>
              <a:t>The dashboard offers a line graph showcasing global temperature trends, a map that displays average temperatures by country, and bar charts that reveal temperature fluctuations in various cities and latitudes.</a:t>
            </a:r>
          </a:p>
          <a:p>
            <a:r>
              <a:rPr lang="en-US" sz="2200">
                <a:ea typeface="+mn-lt"/>
                <a:cs typeface="+mn-lt"/>
              </a:rPr>
              <a:t>Interactive filters for country, state, and time frame enable users to tailor the climate data analysis to their specific interests.</a:t>
            </a:r>
          </a:p>
          <a:p>
            <a:r>
              <a:rPr lang="en-US" sz="2200">
                <a:ea typeface="+mn-lt"/>
                <a:cs typeface="+mn-lt"/>
              </a:rPr>
              <a:t>It includes crucial statistics about historical temperature extremes, pinpointing the highest and lowest temperatures and their locations, serving as an essential resource for understanding climate patterns and for educational purposes.</a:t>
            </a:r>
          </a:p>
          <a:p>
            <a:endParaRPr lang="en-US" sz="2200">
              <a:ea typeface="Calibri" panose="020F0502020204030204"/>
              <a:cs typeface="Calibri" panose="020F0502020204030204"/>
            </a:endParaRPr>
          </a:p>
        </p:txBody>
      </p:sp>
      <p:cxnSp>
        <p:nvCxnSpPr>
          <p:cNvPr id="114" name="Straight Connector 11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63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09898"/>
            <a:ext cx="9942716" cy="1554480"/>
          </a:xfrm>
        </p:spPr>
        <p:txBody>
          <a:bodyPr anchor="ctr">
            <a:normAutofit/>
          </a:bodyPr>
          <a:lstStyle/>
          <a:p>
            <a:r>
              <a:rPr lang="en-US" sz="4800"/>
              <a:t>Team Members</a:t>
            </a:r>
          </a:p>
        </p:txBody>
      </p:sp>
      <p:sp>
        <p:nvSpPr>
          <p:cNvPr id="3" name="Content Placeholder"/>
          <p:cNvSpPr>
            <a:spLocks noGrp="1"/>
          </p:cNvSpPr>
          <p:nvPr>
            <p:ph idx="1"/>
          </p:nvPr>
        </p:nvSpPr>
        <p:spPr>
          <a:xfrm>
            <a:off x="1045028" y="3017522"/>
            <a:ext cx="9941319" cy="3124658"/>
          </a:xfrm>
        </p:spPr>
        <p:txBody>
          <a:bodyPr vert="horz" lIns="91440" tIns="45720" rIns="91440" bIns="45720" rtlCol="0" anchor="ctr">
            <a:normAutofit/>
          </a:bodyPr>
          <a:lstStyle/>
          <a:p>
            <a:r>
              <a:rPr lang="en-US" sz="2400"/>
              <a:t>Khushi Jani </a:t>
            </a:r>
          </a:p>
          <a:p>
            <a:r>
              <a:rPr lang="en-US" sz="2400"/>
              <a:t>Aasritha Devi Surapaneni </a:t>
            </a:r>
          </a:p>
          <a:p>
            <a:pPr lvl="0"/>
            <a:r>
              <a:rPr lang="en-US" sz="2400"/>
              <a:t>Pavan Kalyan Imadabathini</a:t>
            </a:r>
            <a:endParaRPr lang="en-US" sz="2400">
              <a:cs typeface="Calibri"/>
            </a:endParaRPr>
          </a:p>
        </p:txBody>
      </p:sp>
      <p:cxnSp>
        <p:nvCxnSpPr>
          <p:cNvPr id="56" name="Straight Connector 5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1" name="Rectangle 10">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B11796F-2887-57FC-7C69-B479FBDC2102}"/>
              </a:ext>
            </a:extLst>
          </p:cNvPr>
          <p:cNvPicPr>
            <a:picLocks noChangeAspect="1"/>
          </p:cNvPicPr>
          <p:nvPr/>
        </p:nvPicPr>
        <p:blipFill rotWithShape="1">
          <a:blip r:embed="rId2"/>
          <a:srcRect t="12012" b="9244"/>
          <a:stretch/>
        </p:blipFill>
        <p:spPr>
          <a:xfrm>
            <a:off x="838200" y="704765"/>
            <a:ext cx="10628376" cy="5440003"/>
          </a:xfrm>
          <a:prstGeom prst="rect">
            <a:avLst/>
          </a:prstGeom>
        </p:spPr>
      </p:pic>
    </p:spTree>
    <p:extLst>
      <p:ext uri="{BB962C8B-B14F-4D97-AF65-F5344CB8AC3E}">
        <p14:creationId xmlns:p14="http://schemas.microsoft.com/office/powerpoint/2010/main" val="331239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1524000" y="1122363"/>
            <a:ext cx="9144000" cy="4694194"/>
          </a:xfrm>
        </p:spPr>
        <p:txBody>
          <a:bodyPr>
            <a:normAutofit/>
          </a:bodyPr>
          <a:lstStyle/>
          <a:p>
            <a:r>
              <a:rPr lang="en-US" dirty="0">
                <a:ea typeface="Calibri Light"/>
                <a:cs typeface="Calibri Light"/>
              </a:rPr>
              <a:t>Prediction Model</a:t>
            </a:r>
            <a:br>
              <a:rPr lang="en-US" dirty="0">
                <a:ea typeface="Calibri Light"/>
                <a:cs typeface="Calibri Light"/>
              </a:rPr>
            </a:br>
            <a:br>
              <a:rPr lang="en-US" dirty="0">
                <a:ea typeface="Calibri Light"/>
                <a:cs typeface="Calibri Light"/>
              </a:rPr>
            </a:br>
            <a:endParaRPr lang="en-US" dirty="0">
              <a:ea typeface="Calibri Light"/>
              <a:cs typeface="Calibri Light"/>
            </a:endParaRPr>
          </a:p>
        </p:txBody>
      </p:sp>
    </p:spTree>
    <p:extLst>
      <p:ext uri="{BB962C8B-B14F-4D97-AF65-F5344CB8AC3E}">
        <p14:creationId xmlns:p14="http://schemas.microsoft.com/office/powerpoint/2010/main" val="1072146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3EEC2-3CEE-7457-EE77-44127307A370}"/>
              </a:ext>
            </a:extLst>
          </p:cNvPr>
          <p:cNvSpPr>
            <a:spLocks noGrp="1"/>
          </p:cNvSpPr>
          <p:nvPr>
            <p:ph type="title"/>
          </p:nvPr>
        </p:nvSpPr>
        <p:spPr>
          <a:xfrm>
            <a:off x="1043631" y="809898"/>
            <a:ext cx="9942716" cy="1554480"/>
          </a:xfrm>
        </p:spPr>
        <p:txBody>
          <a:bodyPr anchor="ctr">
            <a:normAutofit/>
          </a:bodyPr>
          <a:lstStyle/>
          <a:p>
            <a:r>
              <a:rPr lang="en-US" sz="4800">
                <a:ea typeface="Calibri Light"/>
                <a:cs typeface="Calibri Light"/>
              </a:rPr>
              <a:t>Prediction Model</a:t>
            </a:r>
            <a:endParaRPr lang="en-US" sz="4800"/>
          </a:p>
        </p:txBody>
      </p:sp>
      <p:sp>
        <p:nvSpPr>
          <p:cNvPr id="3" name="Content Placeholder 2">
            <a:extLst>
              <a:ext uri="{FF2B5EF4-FFF2-40B4-BE49-F238E27FC236}">
                <a16:creationId xmlns:a16="http://schemas.microsoft.com/office/drawing/2014/main" id="{376903D2-AC8A-23CC-1537-15B6A0E1BAEF}"/>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1600" dirty="0">
                <a:ea typeface="+mn-lt"/>
                <a:cs typeface="+mn-lt"/>
              </a:rPr>
              <a:t>The script operates within AWS SageMaker, utilizing a pre-trained Linear Regression model to project future temperatures based on historical climate data sourced from an S3 bucket, demonstrating a practical application of cloud-based analytics in environmental science.</a:t>
            </a:r>
            <a:endParaRPr lang="en-US" dirty="0">
              <a:ea typeface="+mn-lt"/>
              <a:cs typeface="+mn-lt"/>
            </a:endParaRPr>
          </a:p>
          <a:p>
            <a:r>
              <a:rPr lang="en-US" sz="1600" dirty="0">
                <a:ea typeface="+mn-lt"/>
                <a:cs typeface="+mn-lt"/>
              </a:rPr>
              <a:t>It features an interactive user interface built with </a:t>
            </a:r>
            <a:r>
              <a:rPr lang="en-US" sz="1600" dirty="0" err="1">
                <a:ea typeface="+mn-lt"/>
                <a:cs typeface="+mn-lt"/>
              </a:rPr>
              <a:t>Jupyter</a:t>
            </a:r>
            <a:r>
              <a:rPr lang="en-US" sz="1600" dirty="0">
                <a:ea typeface="+mn-lt"/>
                <a:cs typeface="+mn-lt"/>
              </a:rPr>
              <a:t> notebook widgets, including year sliders and location dropdown menus, which enable users to input their desired parameters for temperature predictions easily.</a:t>
            </a:r>
            <a:endParaRPr lang="en-US" dirty="0">
              <a:ea typeface="+mn-lt"/>
              <a:cs typeface="+mn-lt"/>
            </a:endParaRPr>
          </a:p>
          <a:p>
            <a:r>
              <a:rPr lang="en-US" sz="1600" dirty="0">
                <a:ea typeface="+mn-lt"/>
                <a:cs typeface="+mn-lt"/>
              </a:rPr>
              <a:t>The backend processes the user input using a combination of data preprocessing techniques: scaling the year for time normalization and encoding the location to handle categorical data, which are essential steps for the model to understand and make accurate predictions.</a:t>
            </a:r>
            <a:endParaRPr lang="en-US" dirty="0">
              <a:ea typeface="+mn-lt"/>
              <a:cs typeface="+mn-lt"/>
            </a:endParaRPr>
          </a:p>
          <a:p>
            <a:r>
              <a:rPr lang="en-US" sz="1600" dirty="0">
                <a:ea typeface="+mn-lt"/>
                <a:cs typeface="+mn-lt"/>
              </a:rPr>
              <a:t>Results from the model are displayed graphically in the notebook, using matplotlib to create a visual representation of predicted temperature trends. This not only allows users to interpret the data more intuitively but also provides a powerful tool for educators and researchers to analyze climate patterns.</a:t>
            </a:r>
            <a:endParaRPr lang="en-US" dirty="0"/>
          </a:p>
          <a:p>
            <a:r>
              <a:rPr lang="en-US" sz="1600" dirty="0">
                <a:ea typeface="+mn-lt"/>
                <a:cs typeface="+mn-lt"/>
              </a:rPr>
              <a:t>The integration of machine learning, cloud storage, and interactive elements exemplifies the advancements in data science tools, enabling detailed climate trend analysis and providing insights that can inform policy-making and raise awareness about climate change.</a:t>
            </a:r>
            <a:endParaRPr lang="en-US" dirty="0">
              <a:ea typeface="+mn-lt"/>
              <a:cs typeface="+mn-lt"/>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75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1" name="Rectangle 10">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017C4702-508B-A817-DB86-6ECDE64742D8}"/>
              </a:ext>
            </a:extLst>
          </p:cNvPr>
          <p:cNvPicPr>
            <a:picLocks noChangeAspect="1"/>
          </p:cNvPicPr>
          <p:nvPr/>
        </p:nvPicPr>
        <p:blipFill>
          <a:blip r:embed="rId2"/>
          <a:stretch>
            <a:fillRect/>
          </a:stretch>
        </p:blipFill>
        <p:spPr>
          <a:xfrm>
            <a:off x="946941" y="96108"/>
            <a:ext cx="10181414" cy="6446109"/>
          </a:xfrm>
          <a:prstGeom prst="rect">
            <a:avLst/>
          </a:prstGeom>
        </p:spPr>
      </p:pic>
    </p:spTree>
    <p:extLst>
      <p:ext uri="{BB962C8B-B14F-4D97-AF65-F5344CB8AC3E}">
        <p14:creationId xmlns:p14="http://schemas.microsoft.com/office/powerpoint/2010/main" val="2469119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1524000" y="1122363"/>
            <a:ext cx="9144000" cy="4694194"/>
          </a:xfrm>
        </p:spPr>
        <p:txBody>
          <a:bodyPr>
            <a:normAutofit/>
          </a:bodyPr>
          <a:lstStyle/>
          <a:p>
            <a:r>
              <a:rPr lang="en-US" dirty="0">
                <a:ea typeface="Calibri Light"/>
                <a:cs typeface="Calibri Light"/>
              </a:rPr>
              <a:t>Thank You</a:t>
            </a:r>
            <a:br>
              <a:rPr lang="en-US" dirty="0">
                <a:ea typeface="Calibri Light"/>
                <a:cs typeface="Calibri Light"/>
              </a:rPr>
            </a:br>
            <a:br>
              <a:rPr lang="en-US" dirty="0">
                <a:ea typeface="Calibri Light"/>
                <a:cs typeface="Calibri Light"/>
              </a:rPr>
            </a:br>
            <a:endParaRPr lang="en-US" dirty="0">
              <a:ea typeface="Calibri Light"/>
              <a:cs typeface="Calibri Light"/>
            </a:endParaRPr>
          </a:p>
        </p:txBody>
      </p:sp>
    </p:spTree>
    <p:extLst>
      <p:ext uri="{BB962C8B-B14F-4D97-AF65-F5344CB8AC3E}">
        <p14:creationId xmlns:p14="http://schemas.microsoft.com/office/powerpoint/2010/main" val="58666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9" name="Rectangle 3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09898"/>
            <a:ext cx="9942716" cy="1554480"/>
          </a:xfrm>
        </p:spPr>
        <p:txBody>
          <a:bodyPr vert="horz" lIns="91440" tIns="45720" rIns="91440" bIns="45720" rtlCol="0" anchor="ctr">
            <a:normAutofit/>
          </a:bodyPr>
          <a:lstStyle/>
          <a:p>
            <a:r>
              <a:rPr lang="en-US" sz="4800" kern="1200">
                <a:latin typeface="+mj-lt"/>
                <a:ea typeface="+mj-ea"/>
                <a:cs typeface="+mj-cs"/>
              </a:rPr>
              <a:t>Project Title</a:t>
            </a:r>
          </a:p>
        </p:txBody>
      </p:sp>
      <p:sp>
        <p:nvSpPr>
          <p:cNvPr id="3" name="Content Placeholder"/>
          <p:cNvSpPr>
            <a:spLocks noGrp="1"/>
          </p:cNvSpPr>
          <p:nvPr>
            <p:ph idx="1"/>
          </p:nvPr>
        </p:nvSpPr>
        <p:spPr>
          <a:xfrm>
            <a:off x="1045028" y="3017522"/>
            <a:ext cx="9941319" cy="3124658"/>
          </a:xfrm>
        </p:spPr>
        <p:txBody>
          <a:bodyPr vert="horz" lIns="91440" tIns="45720" rIns="91440" bIns="45720" rtlCol="0" anchor="ctr">
            <a:normAutofit/>
          </a:bodyPr>
          <a:lstStyle/>
          <a:p>
            <a:pPr marL="0" lvl="0" indent="0">
              <a:buNone/>
            </a:pPr>
            <a:r>
              <a:rPr lang="en-US" sz="2400" kern="1200">
                <a:latin typeface="+mn-lt"/>
                <a:ea typeface="+mn-ea"/>
                <a:cs typeface="+mn-cs"/>
              </a:rPr>
              <a:t>Climate Change Impact Simulator</a:t>
            </a:r>
          </a:p>
        </p:txBody>
      </p:sp>
      <p:cxnSp>
        <p:nvCxnSpPr>
          <p:cNvPr id="45" name="Straight Connector 4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09898"/>
            <a:ext cx="9942716" cy="1554480"/>
          </a:xfrm>
        </p:spPr>
        <p:txBody>
          <a:bodyPr anchor="ctr">
            <a:normAutofit/>
          </a:bodyPr>
          <a:lstStyle/>
          <a:p>
            <a:r>
              <a:rPr lang="en-US" sz="4800"/>
              <a:t>Project Description</a:t>
            </a:r>
          </a:p>
        </p:txBody>
      </p:sp>
      <p:sp>
        <p:nvSpPr>
          <p:cNvPr id="3" name="Content Placeholder"/>
          <p:cNvSpPr>
            <a:spLocks noGrp="1"/>
          </p:cNvSpPr>
          <p:nvPr>
            <p:ph idx="1"/>
          </p:nvPr>
        </p:nvSpPr>
        <p:spPr>
          <a:xfrm>
            <a:off x="1045028" y="3017522"/>
            <a:ext cx="9941319" cy="3124658"/>
          </a:xfrm>
        </p:spPr>
        <p:txBody>
          <a:bodyPr anchor="ctr">
            <a:normAutofit/>
          </a:bodyPr>
          <a:lstStyle/>
          <a:p>
            <a:pPr lvl="0"/>
            <a:r>
              <a:rPr lang="en-US" sz="2200"/>
              <a:t>The Climate Change Impact Simulator is a project designed to use the extensive "Climate Change: Earth Surface Temperature Data" from Berkeley Earth, integrating it with advanced climate models to simulate the effects of climate change on different regions</a:t>
            </a:r>
          </a:p>
          <a:p>
            <a:pPr lvl="0"/>
            <a:r>
              <a:rPr lang="en-US" sz="2200"/>
              <a:t>The project aims to develop an interactive website where users can visualize the potential impacts of climate change based on historical data and future projections</a:t>
            </a:r>
          </a:p>
          <a:p>
            <a:pPr lvl="0"/>
            <a:r>
              <a:rPr lang="en-US" sz="2200"/>
              <a:t>Leveraging the power of AWS for computational needs and data storage, the simulator seeks to provide a dynamic, user-friendly platform for understanding and analyzing the regional consequences of evolving climate patterns</a:t>
            </a:r>
          </a:p>
        </p:txBody>
      </p:sp>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normAutofit fontScale="90000"/>
          </a:bodyPr>
          <a:lstStyle/>
          <a:p>
            <a:r>
              <a:rPr lang="en-US" dirty="0"/>
              <a:t>Used Datasets, links to sources</a:t>
            </a:r>
            <a:br>
              <a:rPr lang="en-US" dirty="0"/>
            </a:br>
            <a:br>
              <a:rPr lang="en-US" dirty="0"/>
            </a:br>
            <a:endParaRPr lang="en-US" dirty="0">
              <a:cs typeface="Calibri Light"/>
            </a:endParaRPr>
          </a:p>
        </p:txBody>
      </p:sp>
      <p:sp>
        <p:nvSpPr>
          <p:cNvPr id="6" name="Title">
            <a:extLst>
              <a:ext uri="{FF2B5EF4-FFF2-40B4-BE49-F238E27FC236}">
                <a16:creationId xmlns:a16="http://schemas.microsoft.com/office/drawing/2014/main" id="{26619597-D2D4-E051-B95B-E642086FA6A1}"/>
              </a:ext>
            </a:extLst>
          </p:cNvPr>
          <p:cNvSpPr txBox="1">
            <a:spLocks/>
          </p:cNvSpPr>
          <p:nvPr/>
        </p:nvSpPr>
        <p:spPr>
          <a:xfrm>
            <a:off x="1346236" y="3327618"/>
            <a:ext cx="9144000" cy="10485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ea typeface="+mj-lt"/>
                <a:cs typeface="+mj-lt"/>
                <a:hlinkClick r:id="rId2"/>
              </a:rPr>
              <a:t>Dataset</a:t>
            </a:r>
            <a:r>
              <a:rPr lang="en-US" sz="3200" dirty="0">
                <a:ea typeface="+mj-lt"/>
                <a:cs typeface="+mj-lt"/>
              </a:rPr>
              <a:t> </a:t>
            </a:r>
            <a:endParaRPr lang="en-US" sz="3200">
              <a:cs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09898"/>
            <a:ext cx="9942716" cy="1554480"/>
          </a:xfrm>
        </p:spPr>
        <p:txBody>
          <a:bodyPr anchor="ctr">
            <a:normAutofit/>
          </a:bodyPr>
          <a:lstStyle/>
          <a:p>
            <a:r>
              <a:rPr lang="en-US" sz="4800"/>
              <a:t>Data Collection and Cleaning</a:t>
            </a:r>
          </a:p>
        </p:txBody>
      </p:sp>
      <p:graphicFrame>
        <p:nvGraphicFramePr>
          <p:cNvPr id="34" name="Content Placeholder">
            <a:extLst>
              <a:ext uri="{FF2B5EF4-FFF2-40B4-BE49-F238E27FC236}">
                <a16:creationId xmlns:a16="http://schemas.microsoft.com/office/drawing/2014/main" id="{D859114F-0F95-B878-1498-1780B3144F11}"/>
              </a:ext>
            </a:extLst>
          </p:cNvPr>
          <p:cNvGraphicFramePr>
            <a:graphicFrameLocks noGrp="1"/>
          </p:cNvGraphicFramePr>
          <p:nvPr>
            <p:ph idx="1"/>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dirty="0"/>
              <a:t>Data Visualization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3600"/>
              <a:t>State Temperature Change</a:t>
            </a:r>
          </a:p>
        </p:txBody>
      </p:sp>
      <p:sp>
        <p:nvSpPr>
          <p:cNvPr id="3" name="Content Placeholder"/>
          <p:cNvSpPr>
            <a:spLocks noGrp="1"/>
          </p:cNvSpPr>
          <p:nvPr>
            <p:ph idx="1"/>
          </p:nvPr>
        </p:nvSpPr>
        <p:spPr>
          <a:xfrm>
            <a:off x="1045029" y="2524721"/>
            <a:ext cx="4991629" cy="3677123"/>
          </a:xfrm>
        </p:spPr>
        <p:txBody>
          <a:bodyPr anchor="ctr">
            <a:normAutofit/>
          </a:bodyPr>
          <a:lstStyle/>
          <a:p>
            <a:pPr lvl="0"/>
            <a:r>
              <a:rPr lang="en-US" sz="1800"/>
              <a:t>This visualization displays a scatter plot representing the change in average temperature by state within a country</a:t>
            </a:r>
          </a:p>
          <a:p>
            <a:pPr lvl="0"/>
            <a:r>
              <a:rPr lang="en-US" sz="1800"/>
              <a:t>Each dot represents a state, plotted along the x-axis, which shows various states labeled 'State1', and the y-axis, indicating the average temperature change in Celsius</a:t>
            </a:r>
          </a:p>
          <a:p>
            <a:pPr lvl="0"/>
            <a:r>
              <a:rPr lang="en-US" sz="1800"/>
              <a:t>This scatter plot allows for a quick comparison of temperature changes across states, identifying which ones have experienced more significant changes</a:t>
            </a:r>
          </a:p>
        </p:txBody>
      </p:sp>
      <p:sp>
        <p:nvSpPr>
          <p:cNvPr id="56" name="Rectangle 5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a:extLst>
              <a:ext uri="{FF2B5EF4-FFF2-40B4-BE49-F238E27FC236}">
                <a16:creationId xmlns:a16="http://schemas.microsoft.com/office/drawing/2014/main" id="{22353934-C673-4FC9-1D85-8D55AEA03A6C}"/>
              </a:ext>
            </a:extLst>
          </p:cNvPr>
          <p:cNvPicPr>
            <a:picLocks noChangeAspect="1"/>
          </p:cNvPicPr>
          <p:nvPr/>
        </p:nvPicPr>
        <p:blipFill rotWithShape="1">
          <a:blip r:embed="rId2"/>
          <a:srcRect l="3273" t="3621" r="3273" b="251"/>
          <a:stretch/>
        </p:blipFill>
        <p:spPr>
          <a:xfrm>
            <a:off x="6930493" y="2095725"/>
            <a:ext cx="4224852" cy="2826227"/>
          </a:xfrm>
          <a:prstGeom prst="rect">
            <a:avLst/>
          </a:prstGeom>
        </p:spPr>
      </p:pic>
      <p:cxnSp>
        <p:nvCxnSpPr>
          <p:cNvPr id="58" name="Straight Connector 5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43631" y="873940"/>
            <a:ext cx="5052369" cy="1035781"/>
          </a:xfrm>
        </p:spPr>
        <p:txBody>
          <a:bodyPr anchor="ctr">
            <a:normAutofit/>
          </a:bodyPr>
          <a:lstStyle/>
          <a:p>
            <a:r>
              <a:rPr lang="en-US" sz="2800"/>
              <a:t>City VS Major City Climate Change over a decade within a country</a:t>
            </a:r>
            <a:endParaRPr lang="en-US" sz="2800">
              <a:cs typeface="Calibri Light"/>
            </a:endParaRPr>
          </a:p>
        </p:txBody>
      </p:sp>
      <p:sp>
        <p:nvSpPr>
          <p:cNvPr id="3" name="Content Placeholder"/>
          <p:cNvSpPr>
            <a:spLocks noGrp="1"/>
          </p:cNvSpPr>
          <p:nvPr>
            <p:ph idx="1"/>
          </p:nvPr>
        </p:nvSpPr>
        <p:spPr>
          <a:xfrm>
            <a:off x="1045029" y="2524721"/>
            <a:ext cx="4991629" cy="3677123"/>
          </a:xfrm>
        </p:spPr>
        <p:txBody>
          <a:bodyPr vert="horz" lIns="91440" tIns="45720" rIns="91440" bIns="45720" rtlCol="0" anchor="ctr">
            <a:normAutofit/>
          </a:bodyPr>
          <a:lstStyle/>
          <a:p>
            <a:pPr lvl="0"/>
            <a:r>
              <a:rPr lang="en-US" sz="1800"/>
              <a:t>This visualization shows a bar chart comparing the average temperature changes over several decades within a country, distinguishing between a specific city and major cities as a whole</a:t>
            </a:r>
            <a:endParaRPr lang="en-US" sz="1800">
              <a:cs typeface="Calibri"/>
            </a:endParaRPr>
          </a:p>
          <a:p>
            <a:pPr lvl="0"/>
            <a:r>
              <a:rPr lang="en-US" sz="1800"/>
              <a:t>The yellow bars represent the average temperature for each decade for a city, and the purple line possibly represents the temperature trend for major cities in the same country</a:t>
            </a:r>
            <a:endParaRPr lang="en-US" sz="1800">
              <a:cs typeface="Calibri"/>
            </a:endParaRPr>
          </a:p>
          <a:p>
            <a:pPr lvl="0"/>
            <a:r>
              <a:rPr lang="en-US" sz="1800"/>
              <a:t>This could suggest a cooling trend in the major cities' average temperatures over time, although the reason for this trend is not explained in the visualization</a:t>
            </a:r>
            <a:endParaRPr lang="en-US" sz="1800">
              <a:cs typeface="Calibri"/>
            </a:endParaRPr>
          </a:p>
        </p:txBody>
      </p:sp>
      <p:sp>
        <p:nvSpPr>
          <p:cNvPr id="36" name="Rectangle 3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80F613B-C280-89C5-2D72-F26FAC120FBC}"/>
              </a:ext>
            </a:extLst>
          </p:cNvPr>
          <p:cNvPicPr>
            <a:picLocks noChangeAspect="1"/>
          </p:cNvPicPr>
          <p:nvPr/>
        </p:nvPicPr>
        <p:blipFill rotWithShape="1">
          <a:blip r:embed="rId2"/>
          <a:srcRect l="3474" t="3962" r="3625" b="232"/>
          <a:stretch/>
        </p:blipFill>
        <p:spPr>
          <a:xfrm>
            <a:off x="6930493" y="2099312"/>
            <a:ext cx="4219909" cy="2830209"/>
          </a:xfrm>
          <a:prstGeom prst="rect">
            <a:avLst/>
          </a:prstGeom>
        </p:spPr>
      </p:pic>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Climate Change Impact Simulator</vt:lpstr>
      <vt:lpstr>Team Members</vt:lpstr>
      <vt:lpstr>Project Title</vt:lpstr>
      <vt:lpstr>Project Description</vt:lpstr>
      <vt:lpstr>Used Datasets, links to sources  </vt:lpstr>
      <vt:lpstr>Data Collection and Cleaning</vt:lpstr>
      <vt:lpstr>Data Visualization</vt:lpstr>
      <vt:lpstr>State Temperature Change</vt:lpstr>
      <vt:lpstr>City VS Major City Climate Change over a decade within a country</vt:lpstr>
      <vt:lpstr>Temperature Uncertainty Variation Over Time and Region: heatmap</vt:lpstr>
      <vt:lpstr>Warmest and coldest temperature of cities by country</vt:lpstr>
      <vt:lpstr>Temp change by Long and Latitude</vt:lpstr>
      <vt:lpstr>Average Land Temperature in Countries</vt:lpstr>
      <vt:lpstr>Major Cities show the most prominent warming trend in temperature</vt:lpstr>
      <vt:lpstr>The temperature change with the decade</vt:lpstr>
      <vt:lpstr>Global Temp Trend Line Graph with interactive timeline of extreme weather</vt:lpstr>
      <vt:lpstr>Warmest &amp; Coldest Temperatures of Cities of each Country </vt:lpstr>
      <vt:lpstr>Dashboard   Published Dashboard </vt:lpstr>
      <vt:lpstr>Climate Change Impact Simulator Dashboard</vt:lpstr>
      <vt:lpstr>PowerPoint Presentation</vt:lpstr>
      <vt:lpstr>Prediction Model  </vt:lpstr>
      <vt:lpstr>Prediction Model</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351</cp:revision>
  <dcterms:created xsi:type="dcterms:W3CDTF">2024-03-01T04:21:47Z</dcterms:created>
  <dcterms:modified xsi:type="dcterms:W3CDTF">2024-04-15T06:52:31Z</dcterms:modified>
</cp:coreProperties>
</file>